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59" r:id="rId5"/>
    <p:sldId id="258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ny Zhao" initials="TZ" lastIdx="1" clrIdx="0">
    <p:extLst>
      <p:ext uri="{19B8F6BF-5375-455C-9EA6-DF929625EA0E}">
        <p15:presenceInfo xmlns:p15="http://schemas.microsoft.com/office/powerpoint/2012/main" userId="ee7a0e76e7664e7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E9D5"/>
    <a:srgbClr val="7791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596DEC-6DA9-421B-8707-A677351C0325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604CE151-A812-4606-BFA2-AF33F65B7068}">
      <dgm:prSet phldrT="[Text]"/>
      <dgm:spPr/>
      <dgm:t>
        <a:bodyPr/>
        <a:lstStyle/>
        <a:p>
          <a:r>
            <a:rPr lang="en-AU" dirty="0">
              <a:solidFill>
                <a:schemeClr val="bg1"/>
              </a:solidFill>
            </a:rPr>
            <a:t>Data check prepare</a:t>
          </a:r>
        </a:p>
      </dgm:t>
    </dgm:pt>
    <dgm:pt modelId="{2396DFBF-7F57-4019-91D6-21BAB57974FA}" type="parTrans" cxnId="{A3ABCD86-6AEB-4FDE-B592-CB517DE84045}">
      <dgm:prSet/>
      <dgm:spPr/>
      <dgm:t>
        <a:bodyPr/>
        <a:lstStyle/>
        <a:p>
          <a:endParaRPr lang="en-AU"/>
        </a:p>
      </dgm:t>
    </dgm:pt>
    <dgm:pt modelId="{20BC4B8F-9FC1-4CFD-9B56-CA063FC3D071}" type="sibTrans" cxnId="{A3ABCD86-6AEB-4FDE-B592-CB517DE84045}">
      <dgm:prSet/>
      <dgm:spPr/>
      <dgm:t>
        <a:bodyPr/>
        <a:lstStyle/>
        <a:p>
          <a:endParaRPr lang="en-AU"/>
        </a:p>
      </dgm:t>
    </dgm:pt>
    <dgm:pt modelId="{F23F8E2B-DEE8-4329-AEBA-6ABA61D022CF}">
      <dgm:prSet phldrT="[Text]"/>
      <dgm:spPr/>
      <dgm:t>
        <a:bodyPr/>
        <a:lstStyle/>
        <a:p>
          <a:r>
            <a:rPr lang="en-AU" dirty="0">
              <a:solidFill>
                <a:schemeClr val="bg1"/>
              </a:solidFill>
            </a:rPr>
            <a:t>Visualization</a:t>
          </a:r>
        </a:p>
      </dgm:t>
    </dgm:pt>
    <dgm:pt modelId="{EC26AE1A-A413-43AB-B94C-79C60E1157CB}" type="parTrans" cxnId="{D7BA0835-BE2A-42A4-8E67-78C5FBD8EA68}">
      <dgm:prSet/>
      <dgm:spPr/>
      <dgm:t>
        <a:bodyPr/>
        <a:lstStyle/>
        <a:p>
          <a:endParaRPr lang="en-AU"/>
        </a:p>
      </dgm:t>
    </dgm:pt>
    <dgm:pt modelId="{8A5EF64C-6E6D-4F5E-9B6D-4B09E2177D96}" type="sibTrans" cxnId="{D7BA0835-BE2A-42A4-8E67-78C5FBD8EA68}">
      <dgm:prSet/>
      <dgm:spPr/>
      <dgm:t>
        <a:bodyPr/>
        <a:lstStyle/>
        <a:p>
          <a:endParaRPr lang="en-AU"/>
        </a:p>
      </dgm:t>
    </dgm:pt>
    <dgm:pt modelId="{61D621A7-6DD1-44E9-B384-26A26C37959E}">
      <dgm:prSet phldrT="[Text]"/>
      <dgm:spPr/>
      <dgm:t>
        <a:bodyPr/>
        <a:lstStyle/>
        <a:p>
          <a:r>
            <a:rPr lang="en-AU" dirty="0">
              <a:solidFill>
                <a:schemeClr val="bg1"/>
              </a:solidFill>
            </a:rPr>
            <a:t>Presentation</a:t>
          </a:r>
        </a:p>
      </dgm:t>
    </dgm:pt>
    <dgm:pt modelId="{8D838E5E-8097-4EB9-ABAE-5966A4A7CD58}" type="parTrans" cxnId="{A70403EB-6F64-4F6C-840F-F4AB1A3B0582}">
      <dgm:prSet/>
      <dgm:spPr/>
      <dgm:t>
        <a:bodyPr/>
        <a:lstStyle/>
        <a:p>
          <a:endParaRPr lang="en-AU"/>
        </a:p>
      </dgm:t>
    </dgm:pt>
    <dgm:pt modelId="{AC0C8079-C47C-49B9-8BB0-6F514A8AED68}" type="sibTrans" cxnId="{A70403EB-6F64-4F6C-840F-F4AB1A3B0582}">
      <dgm:prSet/>
      <dgm:spPr/>
      <dgm:t>
        <a:bodyPr/>
        <a:lstStyle/>
        <a:p>
          <a:endParaRPr lang="en-AU"/>
        </a:p>
      </dgm:t>
    </dgm:pt>
    <dgm:pt modelId="{0DE44561-CE59-429D-95F3-10C5195BEFDB}">
      <dgm:prSet/>
      <dgm:spPr/>
      <dgm:t>
        <a:bodyPr/>
        <a:lstStyle/>
        <a:p>
          <a:r>
            <a:rPr lang="en-AU" dirty="0">
              <a:solidFill>
                <a:schemeClr val="bg1"/>
              </a:solidFill>
            </a:rPr>
            <a:t>Statistics analysis</a:t>
          </a:r>
        </a:p>
      </dgm:t>
    </dgm:pt>
    <dgm:pt modelId="{48D1626C-0298-4D73-A453-BCD5D37EB48E}" type="parTrans" cxnId="{E850EE6F-81C9-486E-8898-60A48F78BD28}">
      <dgm:prSet/>
      <dgm:spPr/>
      <dgm:t>
        <a:bodyPr/>
        <a:lstStyle/>
        <a:p>
          <a:endParaRPr lang="en-AU"/>
        </a:p>
      </dgm:t>
    </dgm:pt>
    <dgm:pt modelId="{0F9642CB-C094-4766-BC53-DBC3E2FA7E85}" type="sibTrans" cxnId="{E850EE6F-81C9-486E-8898-60A48F78BD28}">
      <dgm:prSet/>
      <dgm:spPr/>
      <dgm:t>
        <a:bodyPr/>
        <a:lstStyle/>
        <a:p>
          <a:endParaRPr lang="en-AU"/>
        </a:p>
      </dgm:t>
    </dgm:pt>
    <dgm:pt modelId="{99BD10BF-FC75-47F9-9141-C2F2838976C3}">
      <dgm:prSet/>
      <dgm:spPr/>
      <dgm:t>
        <a:bodyPr/>
        <a:lstStyle/>
        <a:p>
          <a:r>
            <a:rPr lang="en-AU" dirty="0">
              <a:solidFill>
                <a:schemeClr val="bg1"/>
              </a:solidFill>
            </a:rPr>
            <a:t>Machine Learning Analysis</a:t>
          </a:r>
        </a:p>
      </dgm:t>
    </dgm:pt>
    <dgm:pt modelId="{94B55916-5492-437E-87AB-84C44D17AC9F}" type="parTrans" cxnId="{A8E8CC76-744C-40EE-AC09-1115240413E9}">
      <dgm:prSet/>
      <dgm:spPr/>
      <dgm:t>
        <a:bodyPr/>
        <a:lstStyle/>
        <a:p>
          <a:endParaRPr lang="en-AU"/>
        </a:p>
      </dgm:t>
    </dgm:pt>
    <dgm:pt modelId="{05DB43F8-DAB7-4461-A329-65A7CA3A855F}" type="sibTrans" cxnId="{A8E8CC76-744C-40EE-AC09-1115240413E9}">
      <dgm:prSet/>
      <dgm:spPr/>
      <dgm:t>
        <a:bodyPr/>
        <a:lstStyle/>
        <a:p>
          <a:endParaRPr lang="en-AU"/>
        </a:p>
      </dgm:t>
    </dgm:pt>
    <dgm:pt modelId="{6E0D886D-4398-4C23-8868-E72B04456566}" type="pres">
      <dgm:prSet presAssocID="{E5596DEC-6DA9-421B-8707-A677351C0325}" presName="Name0" presStyleCnt="0">
        <dgm:presLayoutVars>
          <dgm:dir/>
          <dgm:resizeHandles val="exact"/>
        </dgm:presLayoutVars>
      </dgm:prSet>
      <dgm:spPr/>
    </dgm:pt>
    <dgm:pt modelId="{55A1817D-B9A5-41E6-A256-D9E003207928}" type="pres">
      <dgm:prSet presAssocID="{E5596DEC-6DA9-421B-8707-A677351C0325}" presName="cycle" presStyleCnt="0"/>
      <dgm:spPr/>
    </dgm:pt>
    <dgm:pt modelId="{AC461685-7F31-4419-9D23-BAC407F7C4B6}" type="pres">
      <dgm:prSet presAssocID="{604CE151-A812-4606-BFA2-AF33F65B7068}" presName="nodeFirstNode" presStyleLbl="node1" presStyleIdx="0" presStyleCnt="5" custRadScaleRad="98683" custRadScaleInc="2203">
        <dgm:presLayoutVars>
          <dgm:bulletEnabled val="1"/>
        </dgm:presLayoutVars>
      </dgm:prSet>
      <dgm:spPr/>
    </dgm:pt>
    <dgm:pt modelId="{DDBBEDEF-3628-4305-9CD1-894924E0EFD0}" type="pres">
      <dgm:prSet presAssocID="{20BC4B8F-9FC1-4CFD-9B56-CA063FC3D071}" presName="sibTransFirstNode" presStyleLbl="bgShp" presStyleIdx="0" presStyleCnt="1" custLinFactNeighborY="453"/>
      <dgm:spPr/>
    </dgm:pt>
    <dgm:pt modelId="{C14756D5-8EB8-42A3-8D56-257455445030}" type="pres">
      <dgm:prSet presAssocID="{0DE44561-CE59-429D-95F3-10C5195BEFDB}" presName="nodeFollowingNodes" presStyleLbl="node1" presStyleIdx="1" presStyleCnt="5">
        <dgm:presLayoutVars>
          <dgm:bulletEnabled val="1"/>
        </dgm:presLayoutVars>
      </dgm:prSet>
      <dgm:spPr/>
    </dgm:pt>
    <dgm:pt modelId="{B39DFAD6-E0EA-4446-9BC2-E8AAA2CB7A4E}" type="pres">
      <dgm:prSet presAssocID="{99BD10BF-FC75-47F9-9141-C2F2838976C3}" presName="nodeFollowingNodes" presStyleLbl="node1" presStyleIdx="2" presStyleCnt="5">
        <dgm:presLayoutVars>
          <dgm:bulletEnabled val="1"/>
        </dgm:presLayoutVars>
      </dgm:prSet>
      <dgm:spPr/>
    </dgm:pt>
    <dgm:pt modelId="{47EC8D0E-2EA0-4F24-A3C0-644120454017}" type="pres">
      <dgm:prSet presAssocID="{F23F8E2B-DEE8-4329-AEBA-6ABA61D022CF}" presName="nodeFollowingNodes" presStyleLbl="node1" presStyleIdx="3" presStyleCnt="5">
        <dgm:presLayoutVars>
          <dgm:bulletEnabled val="1"/>
        </dgm:presLayoutVars>
      </dgm:prSet>
      <dgm:spPr/>
    </dgm:pt>
    <dgm:pt modelId="{35611490-959C-4438-A7AE-990916EEE32D}" type="pres">
      <dgm:prSet presAssocID="{61D621A7-6DD1-44E9-B384-26A26C37959E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D7BA0835-BE2A-42A4-8E67-78C5FBD8EA68}" srcId="{E5596DEC-6DA9-421B-8707-A677351C0325}" destId="{F23F8E2B-DEE8-4329-AEBA-6ABA61D022CF}" srcOrd="3" destOrd="0" parTransId="{EC26AE1A-A413-43AB-B94C-79C60E1157CB}" sibTransId="{8A5EF64C-6E6D-4F5E-9B6D-4B09E2177D96}"/>
    <dgm:cxn modelId="{B677884D-AC88-4F4A-926B-C51F478BA3E1}" type="presOf" srcId="{61D621A7-6DD1-44E9-B384-26A26C37959E}" destId="{35611490-959C-4438-A7AE-990916EEE32D}" srcOrd="0" destOrd="0" presId="urn:microsoft.com/office/officeart/2005/8/layout/cycle3"/>
    <dgm:cxn modelId="{E850EE6F-81C9-486E-8898-60A48F78BD28}" srcId="{E5596DEC-6DA9-421B-8707-A677351C0325}" destId="{0DE44561-CE59-429D-95F3-10C5195BEFDB}" srcOrd="1" destOrd="0" parTransId="{48D1626C-0298-4D73-A453-BCD5D37EB48E}" sibTransId="{0F9642CB-C094-4766-BC53-DBC3E2FA7E85}"/>
    <dgm:cxn modelId="{1C1F6155-DA7F-4542-AE36-C967C38BF112}" type="presOf" srcId="{E5596DEC-6DA9-421B-8707-A677351C0325}" destId="{6E0D886D-4398-4C23-8868-E72B04456566}" srcOrd="0" destOrd="0" presId="urn:microsoft.com/office/officeart/2005/8/layout/cycle3"/>
    <dgm:cxn modelId="{A8E8CC76-744C-40EE-AC09-1115240413E9}" srcId="{E5596DEC-6DA9-421B-8707-A677351C0325}" destId="{99BD10BF-FC75-47F9-9141-C2F2838976C3}" srcOrd="2" destOrd="0" parTransId="{94B55916-5492-437E-87AB-84C44D17AC9F}" sibTransId="{05DB43F8-DAB7-4461-A329-65A7CA3A855F}"/>
    <dgm:cxn modelId="{14FA8B59-6EAD-47CA-8A09-C417FA549E69}" type="presOf" srcId="{99BD10BF-FC75-47F9-9141-C2F2838976C3}" destId="{B39DFAD6-E0EA-4446-9BC2-E8AAA2CB7A4E}" srcOrd="0" destOrd="0" presId="urn:microsoft.com/office/officeart/2005/8/layout/cycle3"/>
    <dgm:cxn modelId="{A3ABCD86-6AEB-4FDE-B592-CB517DE84045}" srcId="{E5596DEC-6DA9-421B-8707-A677351C0325}" destId="{604CE151-A812-4606-BFA2-AF33F65B7068}" srcOrd="0" destOrd="0" parTransId="{2396DFBF-7F57-4019-91D6-21BAB57974FA}" sibTransId="{20BC4B8F-9FC1-4CFD-9B56-CA063FC3D071}"/>
    <dgm:cxn modelId="{56ABBF9E-47E8-4C66-9601-47A43F4647EE}" type="presOf" srcId="{604CE151-A812-4606-BFA2-AF33F65B7068}" destId="{AC461685-7F31-4419-9D23-BAC407F7C4B6}" srcOrd="0" destOrd="0" presId="urn:microsoft.com/office/officeart/2005/8/layout/cycle3"/>
    <dgm:cxn modelId="{C4243FA5-40CB-4C83-82E5-EF8DF50915B0}" type="presOf" srcId="{F23F8E2B-DEE8-4329-AEBA-6ABA61D022CF}" destId="{47EC8D0E-2EA0-4F24-A3C0-644120454017}" srcOrd="0" destOrd="0" presId="urn:microsoft.com/office/officeart/2005/8/layout/cycle3"/>
    <dgm:cxn modelId="{066B25B0-BBC7-4E43-8706-03B0CC68EB8B}" type="presOf" srcId="{0DE44561-CE59-429D-95F3-10C5195BEFDB}" destId="{C14756D5-8EB8-42A3-8D56-257455445030}" srcOrd="0" destOrd="0" presId="urn:microsoft.com/office/officeart/2005/8/layout/cycle3"/>
    <dgm:cxn modelId="{AD58FAE3-B810-441C-93B4-5A85D7C5B206}" type="presOf" srcId="{20BC4B8F-9FC1-4CFD-9B56-CA063FC3D071}" destId="{DDBBEDEF-3628-4305-9CD1-894924E0EFD0}" srcOrd="0" destOrd="0" presId="urn:microsoft.com/office/officeart/2005/8/layout/cycle3"/>
    <dgm:cxn modelId="{A70403EB-6F64-4F6C-840F-F4AB1A3B0582}" srcId="{E5596DEC-6DA9-421B-8707-A677351C0325}" destId="{61D621A7-6DD1-44E9-B384-26A26C37959E}" srcOrd="4" destOrd="0" parTransId="{8D838E5E-8097-4EB9-ABAE-5966A4A7CD58}" sibTransId="{AC0C8079-C47C-49B9-8BB0-6F514A8AED68}"/>
    <dgm:cxn modelId="{7C2BCC02-6AB2-4F43-BFD3-97DC0422810C}" type="presParOf" srcId="{6E0D886D-4398-4C23-8868-E72B04456566}" destId="{55A1817D-B9A5-41E6-A256-D9E003207928}" srcOrd="0" destOrd="0" presId="urn:microsoft.com/office/officeart/2005/8/layout/cycle3"/>
    <dgm:cxn modelId="{61FE6AD9-3AC1-4AEF-A064-B6AE4B7789B1}" type="presParOf" srcId="{55A1817D-B9A5-41E6-A256-D9E003207928}" destId="{AC461685-7F31-4419-9D23-BAC407F7C4B6}" srcOrd="0" destOrd="0" presId="urn:microsoft.com/office/officeart/2005/8/layout/cycle3"/>
    <dgm:cxn modelId="{96DF1739-2E2E-444E-A6DE-7CCD296BFCDC}" type="presParOf" srcId="{55A1817D-B9A5-41E6-A256-D9E003207928}" destId="{DDBBEDEF-3628-4305-9CD1-894924E0EFD0}" srcOrd="1" destOrd="0" presId="urn:microsoft.com/office/officeart/2005/8/layout/cycle3"/>
    <dgm:cxn modelId="{6E952C58-7AA6-4865-88D0-94BC37830C56}" type="presParOf" srcId="{55A1817D-B9A5-41E6-A256-D9E003207928}" destId="{C14756D5-8EB8-42A3-8D56-257455445030}" srcOrd="2" destOrd="0" presId="urn:microsoft.com/office/officeart/2005/8/layout/cycle3"/>
    <dgm:cxn modelId="{26D6F12F-0461-4809-B86D-B992830CB4ED}" type="presParOf" srcId="{55A1817D-B9A5-41E6-A256-D9E003207928}" destId="{B39DFAD6-E0EA-4446-9BC2-E8AAA2CB7A4E}" srcOrd="3" destOrd="0" presId="urn:microsoft.com/office/officeart/2005/8/layout/cycle3"/>
    <dgm:cxn modelId="{1DE33988-E2C2-4367-B8D3-0247EF83C2C7}" type="presParOf" srcId="{55A1817D-B9A5-41E6-A256-D9E003207928}" destId="{47EC8D0E-2EA0-4F24-A3C0-644120454017}" srcOrd="4" destOrd="0" presId="urn:microsoft.com/office/officeart/2005/8/layout/cycle3"/>
    <dgm:cxn modelId="{F70D0CC6-CDCA-4B09-9905-AC5480AAB7AC}" type="presParOf" srcId="{55A1817D-B9A5-41E6-A256-D9E003207928}" destId="{35611490-959C-4438-A7AE-990916EEE32D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BBEDEF-3628-4305-9CD1-894924E0EFD0}">
      <dsp:nvSpPr>
        <dsp:cNvPr id="0" name=""/>
        <dsp:cNvSpPr/>
      </dsp:nvSpPr>
      <dsp:spPr>
        <a:xfrm>
          <a:off x="1706072" y="18418"/>
          <a:ext cx="4356721" cy="4356721"/>
        </a:xfrm>
        <a:prstGeom prst="circularArrow">
          <a:avLst>
            <a:gd name="adj1" fmla="val 5544"/>
            <a:gd name="adj2" fmla="val 330680"/>
            <a:gd name="adj3" fmla="val 13779001"/>
            <a:gd name="adj4" fmla="val 17384092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461685-7F31-4419-9D23-BAC407F7C4B6}">
      <dsp:nvSpPr>
        <dsp:cNvPr id="0" name=""/>
        <dsp:cNvSpPr/>
      </dsp:nvSpPr>
      <dsp:spPr>
        <a:xfrm>
          <a:off x="2865740" y="25859"/>
          <a:ext cx="2037385" cy="10186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900" kern="1200" dirty="0">
              <a:solidFill>
                <a:schemeClr val="bg1"/>
              </a:solidFill>
            </a:rPr>
            <a:t>Data check prepare</a:t>
          </a:r>
        </a:p>
      </dsp:txBody>
      <dsp:txXfrm>
        <a:off x="2915468" y="75587"/>
        <a:ext cx="1937929" cy="919236"/>
      </dsp:txXfrm>
    </dsp:sp>
    <dsp:sp modelId="{C14756D5-8EB8-42A3-8D56-257455445030}">
      <dsp:nvSpPr>
        <dsp:cNvPr id="0" name=""/>
        <dsp:cNvSpPr/>
      </dsp:nvSpPr>
      <dsp:spPr>
        <a:xfrm>
          <a:off x="4590394" y="1284665"/>
          <a:ext cx="2037385" cy="10186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900" kern="1200" dirty="0">
              <a:solidFill>
                <a:schemeClr val="bg1"/>
              </a:solidFill>
            </a:rPr>
            <a:t>Statistics analysis</a:t>
          </a:r>
        </a:p>
      </dsp:txBody>
      <dsp:txXfrm>
        <a:off x="4640122" y="1334393"/>
        <a:ext cx="1937929" cy="919236"/>
      </dsp:txXfrm>
    </dsp:sp>
    <dsp:sp modelId="{B39DFAD6-E0EA-4446-9BC2-E8AAA2CB7A4E}">
      <dsp:nvSpPr>
        <dsp:cNvPr id="0" name=""/>
        <dsp:cNvSpPr/>
      </dsp:nvSpPr>
      <dsp:spPr>
        <a:xfrm>
          <a:off x="3915481" y="3361834"/>
          <a:ext cx="2037385" cy="10186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900" kern="1200" dirty="0">
              <a:solidFill>
                <a:schemeClr val="bg1"/>
              </a:solidFill>
            </a:rPr>
            <a:t>Machine Learning Analysis</a:t>
          </a:r>
        </a:p>
      </dsp:txBody>
      <dsp:txXfrm>
        <a:off x="3965209" y="3411562"/>
        <a:ext cx="1937929" cy="919236"/>
      </dsp:txXfrm>
    </dsp:sp>
    <dsp:sp modelId="{47EC8D0E-2EA0-4F24-A3C0-644120454017}">
      <dsp:nvSpPr>
        <dsp:cNvPr id="0" name=""/>
        <dsp:cNvSpPr/>
      </dsp:nvSpPr>
      <dsp:spPr>
        <a:xfrm>
          <a:off x="1731415" y="3361834"/>
          <a:ext cx="2037385" cy="10186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900" kern="1200" dirty="0">
              <a:solidFill>
                <a:schemeClr val="bg1"/>
              </a:solidFill>
            </a:rPr>
            <a:t>Visualization</a:t>
          </a:r>
        </a:p>
      </dsp:txBody>
      <dsp:txXfrm>
        <a:off x="1781143" y="3411562"/>
        <a:ext cx="1937929" cy="919236"/>
      </dsp:txXfrm>
    </dsp:sp>
    <dsp:sp modelId="{35611490-959C-4438-A7AE-990916EEE32D}">
      <dsp:nvSpPr>
        <dsp:cNvPr id="0" name=""/>
        <dsp:cNvSpPr/>
      </dsp:nvSpPr>
      <dsp:spPr>
        <a:xfrm>
          <a:off x="1056502" y="1284665"/>
          <a:ext cx="2037385" cy="10186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900" kern="1200" dirty="0">
              <a:solidFill>
                <a:schemeClr val="bg1"/>
              </a:solidFill>
            </a:rPr>
            <a:t>Presentation</a:t>
          </a:r>
        </a:p>
      </dsp:txBody>
      <dsp:txXfrm>
        <a:off x="1106230" y="1334393"/>
        <a:ext cx="1937929" cy="9192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jp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svg>
</file>

<file path=ppt/media/image7.png>
</file>

<file path=ppt/media/image8.sv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878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1784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64236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029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36461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05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23613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665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2467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5036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4670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7B7810A5-1A13-4087-8DFA-155E6E5B5D73}" type="datetimeFigureOut">
              <a:rPr lang="tr-TR" smtClean="0"/>
              <a:t>27.05.2021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CBFCC-E1FF-473E-BF42-70E7405CF173}" type="slidenum">
              <a:rPr lang="tr-TR" smtClean="0"/>
              <a:t>‹#›</a:t>
            </a:fld>
            <a:endParaRPr lang="tr-TR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1758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imothy_Hoxie_House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10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3" Type="http://schemas.openxmlformats.org/officeDocument/2006/relationships/hyperlink" Target="https://butismileanyway.wordpress.com/2015/03/27/thank-you/" TargetMode="External"/><Relationship Id="rId7" Type="http://schemas.openxmlformats.org/officeDocument/2006/relationships/image" Target="../media/image25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microsoft.com/office/2017/06/relationships/model3d" Target="../media/model3d2.glb"/><Relationship Id="rId4" Type="http://schemas.openxmlformats.org/officeDocument/2006/relationships/hyperlink" Target="https://creativecommons.org/licenses/by-nc-sa/3.0/" TargetMode="External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0" y="3380529"/>
            <a:ext cx="5224264" cy="2268559"/>
          </a:xfrm>
        </p:spPr>
        <p:txBody>
          <a:bodyPr>
            <a:normAutofit fontScale="90000"/>
          </a:bodyPr>
          <a:lstStyle/>
          <a:p>
            <a:pPr algn="l"/>
            <a:r>
              <a:rPr lang="en-AU" dirty="0"/>
              <a:t>California Housing Data </a:t>
            </a:r>
            <a:br>
              <a:rPr lang="en-AU" dirty="0"/>
            </a:br>
            <a:r>
              <a:rPr lang="en-AU" dirty="0"/>
              <a:t>Story</a:t>
            </a:r>
            <a:endParaRPr lang="tr-T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42EAC-8BF3-4BFD-9891-145BC4940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9988" y="1182979"/>
            <a:ext cx="5357600" cy="1160213"/>
          </a:xfrm>
        </p:spPr>
        <p:txBody>
          <a:bodyPr>
            <a:normAutofit/>
          </a:bodyPr>
          <a:lstStyle/>
          <a:p>
            <a:pPr algn="l"/>
            <a:r>
              <a:rPr lang="en-AU" sz="2000" dirty="0"/>
              <a:t>Project 3 / DBCUWA :</a:t>
            </a:r>
          </a:p>
          <a:p>
            <a:pPr algn="l"/>
            <a:r>
              <a:rPr lang="en-AU" sz="2000" dirty="0"/>
              <a:t>Machine Learning, Statistics, Visualization</a:t>
            </a:r>
            <a:endParaRPr lang="tr-TR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A49B35-3365-4324-8513-886134E96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71268" y="0"/>
            <a:ext cx="3820732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8FA3CD-8F88-4646-B54B-D322B4B33E6D}"/>
              </a:ext>
            </a:extLst>
          </p:cNvPr>
          <p:cNvSpPr txBox="1"/>
          <p:nvPr/>
        </p:nvSpPr>
        <p:spPr>
          <a:xfrm>
            <a:off x="8129874" y="6858000"/>
            <a:ext cx="406212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>
                <a:hlinkClick r:id="rId3" tooltip="https://en.wikipedia.org/wiki/Timothy_Hoxie_House"/>
              </a:rPr>
              <a:t>This Photo</a:t>
            </a:r>
            <a:r>
              <a:rPr lang="en-AU" sz="900"/>
              <a:t> by Unknown Author is licensed under </a:t>
            </a:r>
            <a:r>
              <a:rPr lang="en-AU" sz="900">
                <a:hlinkClick r:id="rId4" tooltip="https://creativecommons.org/licenses/by-sa/3.0/"/>
              </a:rPr>
              <a:t>CC BY-SA</a:t>
            </a:r>
            <a:endParaRPr lang="en-AU" sz="900"/>
          </a:p>
        </p:txBody>
      </p:sp>
      <p:pic>
        <p:nvPicPr>
          <p:cNvPr id="12" name="Graphic 11" descr="Upward trend">
            <a:extLst>
              <a:ext uri="{FF2B5EF4-FFF2-40B4-BE49-F238E27FC236}">
                <a16:creationId xmlns:a16="http://schemas.microsoft.com/office/drawing/2014/main" id="{D6606ED2-B0F9-42BD-B800-FECF8D86C6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65588" y="51439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726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94A7-9F0D-41F7-BD5C-C80D0A361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8706" y="808055"/>
            <a:ext cx="7958331" cy="685893"/>
          </a:xfrm>
        </p:spPr>
        <p:txBody>
          <a:bodyPr/>
          <a:lstStyle/>
          <a:p>
            <a:pPr algn="ctr"/>
            <a:r>
              <a:rPr lang="en-AU" dirty="0"/>
              <a:t>Project Roadmap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A5B46F18-FBD1-417C-9575-8C148DEAB4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7444717"/>
              </p:ext>
            </p:extLst>
          </p:nvPr>
        </p:nvGraphicFramePr>
        <p:xfrm>
          <a:off x="2138706" y="1668514"/>
          <a:ext cx="7684282" cy="4381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Graphic 5" descr="Research">
            <a:extLst>
              <a:ext uri="{FF2B5EF4-FFF2-40B4-BE49-F238E27FC236}">
                <a16:creationId xmlns:a16="http://schemas.microsoft.com/office/drawing/2014/main" id="{7D011C60-4DA3-40A0-A262-DF03C61BE8B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90319" y="1243322"/>
            <a:ext cx="2132669" cy="2132669"/>
          </a:xfrm>
          <a:prstGeom prst="rect">
            <a:avLst/>
          </a:prstGeom>
        </p:spPr>
      </p:pic>
      <p:pic>
        <p:nvPicPr>
          <p:cNvPr id="11" name="Graphic 10" descr="Database">
            <a:extLst>
              <a:ext uri="{FF2B5EF4-FFF2-40B4-BE49-F238E27FC236}">
                <a16:creationId xmlns:a16="http://schemas.microsoft.com/office/drawing/2014/main" id="{E2135BF2-A394-410B-A00C-8AB5FE4B4B1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369012" y="1304988"/>
            <a:ext cx="974386" cy="97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701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A7236-D6A0-4373-9FA8-F1C01E638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1217679"/>
            <a:ext cx="7958331" cy="1149463"/>
          </a:xfrm>
        </p:spPr>
        <p:txBody>
          <a:bodyPr>
            <a:noAutofit/>
          </a:bodyPr>
          <a:lstStyle/>
          <a:p>
            <a:pPr algn="ctr"/>
            <a:r>
              <a:rPr lang="en-AU" sz="4000" dirty="0"/>
              <a:t>California </a:t>
            </a:r>
            <a:r>
              <a:rPr lang="en-AU" sz="4000"/>
              <a:t>Housing Dataset</a:t>
            </a:r>
            <a:br>
              <a:rPr lang="en-AU" sz="4000" dirty="0"/>
            </a:br>
            <a:endParaRPr lang="en-AU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E2896-002D-477A-B91B-9C46A65B1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2512916"/>
            <a:ext cx="7796540" cy="3997828"/>
          </a:xfrm>
        </p:spPr>
        <p:txBody>
          <a:bodyPr/>
          <a:lstStyle/>
          <a:p>
            <a:r>
              <a:rPr lang="en-GB" sz="2800" dirty="0"/>
              <a:t>Number of Instances: 20640</a:t>
            </a:r>
          </a:p>
          <a:p>
            <a:r>
              <a:rPr lang="en-GB" sz="2800" dirty="0"/>
              <a:t>Number of Attributes: 8 numeric</a:t>
            </a:r>
          </a:p>
          <a:p>
            <a:r>
              <a:rPr lang="en-GB" sz="2800" dirty="0"/>
              <a:t>Number of Target: 1 numeric</a:t>
            </a:r>
          </a:p>
          <a:p>
            <a:r>
              <a:rPr lang="en-GB" sz="2800" dirty="0"/>
              <a:t>Source : Scikit Learn Database </a:t>
            </a:r>
          </a:p>
          <a:p>
            <a:endParaRPr lang="en-GB" sz="3200" dirty="0"/>
          </a:p>
          <a:p>
            <a:endParaRPr lang="en-AU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nowy Village">
                <a:extLst>
                  <a:ext uri="{FF2B5EF4-FFF2-40B4-BE49-F238E27FC236}">
                    <a16:creationId xmlns:a16="http://schemas.microsoft.com/office/drawing/2014/main" id="{05C46013-62B7-4518-B3CF-FCA9FF47975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06435710"/>
                  </p:ext>
                </p:extLst>
              </p:nvPr>
            </p:nvGraphicFramePr>
            <p:xfrm>
              <a:off x="7766072" y="4126946"/>
              <a:ext cx="3304657" cy="223802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04657" cy="2238024"/>
                    </a:xfrm>
                    <a:prstGeom prst="rect">
                      <a:avLst/>
                    </a:prstGeom>
                  </am3d:spPr>
                  <am3d:camera>
                    <am3d:pos x="0" y="0" z="5826133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67" d="1000000"/>
                    <am3d:preTrans dx="131" dy="-9033237" dz="-113451"/>
                    <am3d:scale>
                      <am3d:sx n="1000000" d="1000000"/>
                      <am3d:sy n="1000000" d="1000000"/>
                      <am3d:sz n="1000000" d="1000000"/>
                    </am3d:scale>
                    <am3d:rot ax="309769" ay="-1790047" az="-15441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093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nowy Village">
                <a:extLst>
                  <a:ext uri="{FF2B5EF4-FFF2-40B4-BE49-F238E27FC236}">
                    <a16:creationId xmlns:a16="http://schemas.microsoft.com/office/drawing/2014/main" id="{05C46013-62B7-4518-B3CF-FCA9FF4797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66072" y="4126946"/>
                <a:ext cx="3304657" cy="2238024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Graphic 6" descr="House">
            <a:extLst>
              <a:ext uri="{FF2B5EF4-FFF2-40B4-BE49-F238E27FC236}">
                <a16:creationId xmlns:a16="http://schemas.microsoft.com/office/drawing/2014/main" id="{FC70D6ED-891B-4369-9EE1-6CA317E4D7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16399" y="87801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999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resentation with bar chart">
            <a:extLst>
              <a:ext uri="{FF2B5EF4-FFF2-40B4-BE49-F238E27FC236}">
                <a16:creationId xmlns:a16="http://schemas.microsoft.com/office/drawing/2014/main" id="{E51EC8DA-C331-430D-B776-4D5D3B4550E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6250" r="16250"/>
          <a:stretch>
            <a:fillRect/>
          </a:stretch>
        </p:blipFill>
        <p:spPr>
          <a:xfrm>
            <a:off x="2573628" y="3962551"/>
            <a:ext cx="712911" cy="88749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063139-DE1E-4C8F-BD90-5C242B6D2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3627" y="728661"/>
            <a:ext cx="4690057" cy="2148926"/>
          </a:xfrm>
        </p:spPr>
        <p:txBody>
          <a:bodyPr>
            <a:noAutofit/>
          </a:bodyPr>
          <a:lstStyle/>
          <a:p>
            <a:r>
              <a:rPr lang="en-AU" sz="3600" dirty="0"/>
              <a:t>Fully Features’ Correlation &amp; Statistics Analysis Conducted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37697-6DDE-4C80-9683-EE5EE113C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09580" y="3429000"/>
            <a:ext cx="3909199" cy="2148926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Each Feature’s Histogram Presented;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Full set statistics parameters For Each Feature calculated;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All features Correlation Matrix Presented.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0B1385-B289-47AD-BEC7-6C443E9E9E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087" y="0"/>
            <a:ext cx="36159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097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126A8E1-57EC-4F13-845D-FEB84BD98E2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9" r="11769"/>
          <a:stretch>
            <a:fillRect/>
          </a:stretch>
        </p:blipFill>
        <p:spPr>
          <a:xfrm>
            <a:off x="8809149" y="3229"/>
            <a:ext cx="338285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7FA75BF-9820-4356-BFF5-89AB4825F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0855" y="966921"/>
            <a:ext cx="5021987" cy="2272116"/>
          </a:xfrm>
        </p:spPr>
        <p:txBody>
          <a:bodyPr>
            <a:normAutofit/>
          </a:bodyPr>
          <a:lstStyle/>
          <a:p>
            <a:r>
              <a:rPr lang="en-AU" sz="3600" dirty="0"/>
              <a:t>6 Machine Learning Models Deployed with Highest Test R2 Score 0.84 Achieved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69A32F-29D8-4E4E-99AB-22B2A34AB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95561" y="3618963"/>
            <a:ext cx="3971874" cy="2424028"/>
          </a:xfrm>
        </p:spPr>
        <p:txBody>
          <a:bodyPr>
            <a:normAutofit fontScale="4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3400" dirty="0"/>
              <a:t>Training : Test  = 0.8 : 0.2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3400" dirty="0"/>
              <a:t>LinearRegressor;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3400" dirty="0"/>
              <a:t>Lasso, ElasticNet, Ridge;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3400" dirty="0"/>
              <a:t> MLPRegressor;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3400" dirty="0"/>
              <a:t>HistGradientBoostingRegressor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</p:txBody>
      </p:sp>
      <p:pic>
        <p:nvPicPr>
          <p:cNvPr id="8" name="Graphic 7" descr="Web design">
            <a:extLst>
              <a:ext uri="{FF2B5EF4-FFF2-40B4-BE49-F238E27FC236}">
                <a16:creationId xmlns:a16="http://schemas.microsoft.com/office/drawing/2014/main" id="{19F2C048-6EEE-48FA-9463-B674D354D3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06765" y="4106983"/>
            <a:ext cx="1038712" cy="103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213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FF5C8-5E7D-43DA-84FB-6FC806586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6233" y="1078197"/>
            <a:ext cx="2664361" cy="1903241"/>
          </a:xfrm>
        </p:spPr>
        <p:txBody>
          <a:bodyPr>
            <a:normAutofit/>
          </a:bodyPr>
          <a:lstStyle/>
          <a:p>
            <a:r>
              <a:rPr lang="en-AU" sz="4000" dirty="0"/>
              <a:t>Detailed Data Story Visualized</a:t>
            </a:r>
          </a:p>
        </p:txBody>
      </p:sp>
      <p:pic>
        <p:nvPicPr>
          <p:cNvPr id="6" name="Content Placeholder 5" descr="Venn diagram">
            <a:extLst>
              <a:ext uri="{FF2B5EF4-FFF2-40B4-BE49-F238E27FC236}">
                <a16:creationId xmlns:a16="http://schemas.microsoft.com/office/drawing/2014/main" id="{E3BC695B-AF65-4453-B76D-F66404CFA5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86233" y="4557120"/>
            <a:ext cx="1030454" cy="103045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D0AC3F-9318-4AE6-B272-11C6176D4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751381" y="3429000"/>
            <a:ext cx="2664361" cy="1361159"/>
          </a:xfrm>
        </p:spPr>
        <p:txBody>
          <a:bodyPr/>
          <a:lstStyle/>
          <a:p>
            <a:pPr algn="r"/>
            <a:r>
              <a:rPr lang="en-AU" dirty="0"/>
              <a:t> </a:t>
            </a:r>
            <a:r>
              <a:rPr lang="en-AU" sz="1800" dirty="0"/>
              <a:t>With Tableau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46634D-9D17-48A4-9ADE-27D335C6E9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452" y="802737"/>
            <a:ext cx="5795228" cy="545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17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9D2D89-6F5F-419B-BF78-2840290BE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6435" y="526944"/>
            <a:ext cx="12192000" cy="57946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7E795E-91DA-482A-A889-CC113F50040D}"/>
              </a:ext>
            </a:extLst>
          </p:cNvPr>
          <p:cNvSpPr txBox="1"/>
          <p:nvPr/>
        </p:nvSpPr>
        <p:spPr>
          <a:xfrm>
            <a:off x="6954852" y="5797334"/>
            <a:ext cx="51462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>
                <a:hlinkClick r:id="rId3" tooltip="https://butismileanyway.wordpress.com/2015/03/27/thank-you/"/>
              </a:rPr>
              <a:t>This Photo</a:t>
            </a:r>
            <a:r>
              <a:rPr lang="en-AU" sz="900" dirty="0"/>
              <a:t> by Unknown Author is licensed under </a:t>
            </a:r>
            <a:r>
              <a:rPr lang="en-AU" sz="900" dirty="0">
                <a:hlinkClick r:id="rId4" tooltip="https://creativecommons.org/licenses/by-nc-sa/3.0/"/>
              </a:rPr>
              <a:t>CC BY-SA-NC</a:t>
            </a:r>
            <a:endParaRPr lang="en-AU" sz="9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Red Fall Leaves">
                <a:extLst>
                  <a:ext uri="{FF2B5EF4-FFF2-40B4-BE49-F238E27FC236}">
                    <a16:creationId xmlns:a16="http://schemas.microsoft.com/office/drawing/2014/main" id="{033C1485-B061-49C5-9791-E94AC5FC216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23368003"/>
                  </p:ext>
                </p:extLst>
              </p:nvPr>
            </p:nvGraphicFramePr>
            <p:xfrm>
              <a:off x="8941772" y="2815928"/>
              <a:ext cx="3151769" cy="311368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51769" cy="3113680"/>
                    </a:xfrm>
                    <a:prstGeom prst="rect">
                      <a:avLst/>
                    </a:prstGeom>
                  </am3d:spPr>
                  <am3d:camera>
                    <am3d:pos x="0" y="0" z="6202649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425793" d="1000000"/>
                    <am3d:preTrans dx="-4063056" dy="-18000000" dz="128493"/>
                    <am3d:scale>
                      <am3d:sx n="1000000" d="1000000"/>
                      <am3d:sy n="1000000" d="1000000"/>
                      <am3d:sz n="1000000" d="1000000"/>
                    </am3d:scale>
                    <am3d:rot ax="-2718834" ay="539795" az="-539046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0561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Red Fall Leaves">
                <a:extLst>
                  <a:ext uri="{FF2B5EF4-FFF2-40B4-BE49-F238E27FC236}">
                    <a16:creationId xmlns:a16="http://schemas.microsoft.com/office/drawing/2014/main" id="{033C1485-B061-49C5-9791-E94AC5FC21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41772" y="2815928"/>
                <a:ext cx="3151769" cy="31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Red Fall Leaves">
                <a:extLst>
                  <a:ext uri="{FF2B5EF4-FFF2-40B4-BE49-F238E27FC236}">
                    <a16:creationId xmlns:a16="http://schemas.microsoft.com/office/drawing/2014/main" id="{161E96CE-E190-49A5-B542-A19413B9C3B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9996828"/>
                  </p:ext>
                </p:extLst>
              </p:nvPr>
            </p:nvGraphicFramePr>
            <p:xfrm rot="5148878">
              <a:off x="7635038" y="2952373"/>
              <a:ext cx="2416547" cy="4033920"/>
            </p:xfrm>
            <a:graphic>
              <a:graphicData uri="http://schemas.microsoft.com/office/drawing/2017/model3d">
                <am3d:model3d r:embed="rId5">
                  <am3d:spPr>
                    <a:xfrm rot="5148878">
                      <a:off x="0" y="0"/>
                      <a:ext cx="2416547" cy="4033920"/>
                    </a:xfrm>
                    <a:prstGeom prst="rect">
                      <a:avLst/>
                    </a:prstGeom>
                  </am3d:spPr>
                  <am3d:camera>
                    <am3d:pos x="0" y="0" z="6202649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425793" d="1000000"/>
                    <am3d:preTrans dx="-4063056" dy="-18000000" dz="128493"/>
                    <am3d:scale>
                      <am3d:sx n="1000000" d="1000000"/>
                      <am3d:sy n="1000000" d="1000000"/>
                      <am3d:sz n="1000000" d="1000000"/>
                    </am3d:scale>
                    <am3d:rot ax="-1997499" ay="-2814404" az="1537142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3468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Red Fall Leaves">
                <a:extLst>
                  <a:ext uri="{FF2B5EF4-FFF2-40B4-BE49-F238E27FC236}">
                    <a16:creationId xmlns:a16="http://schemas.microsoft.com/office/drawing/2014/main" id="{161E96CE-E190-49A5-B542-A19413B9C3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148878">
                <a:off x="7635038" y="2952373"/>
                <a:ext cx="2416547" cy="40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Pen 3">
                <a:extLst>
                  <a:ext uri="{FF2B5EF4-FFF2-40B4-BE49-F238E27FC236}">
                    <a16:creationId xmlns:a16="http://schemas.microsoft.com/office/drawing/2014/main" id="{0FD9F8EF-8F3A-4FF7-AFF0-EAD77240B2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07444174"/>
                  </p:ext>
                </p:extLst>
              </p:nvPr>
            </p:nvGraphicFramePr>
            <p:xfrm rot="2540999">
              <a:off x="220301" y="4225603"/>
              <a:ext cx="4047076" cy="465939"/>
            </p:xfrm>
            <a:graphic>
              <a:graphicData uri="http://schemas.microsoft.com/office/drawing/2017/model3d">
                <am3d:model3d r:embed="rId8">
                  <am3d:spPr>
                    <a:xfrm rot="2540999">
                      <a:off x="0" y="0"/>
                      <a:ext cx="4047076" cy="465939"/>
                    </a:xfrm>
                    <a:prstGeom prst="rect">
                      <a:avLst/>
                    </a:prstGeom>
                  </am3d:spPr>
                  <am3d:camera>
                    <am3d:pos x="0" y="0" z="475272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15178" d="1000000"/>
                    <am3d:preTrans dx="586957" dy="-355261" dz="-3550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43261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Pen 3">
                <a:extLst>
                  <a:ext uri="{FF2B5EF4-FFF2-40B4-BE49-F238E27FC236}">
                    <a16:creationId xmlns:a16="http://schemas.microsoft.com/office/drawing/2014/main" id="{0FD9F8EF-8F3A-4FF7-AFF0-EAD77240B2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2540999">
                <a:off x="220301" y="4225603"/>
                <a:ext cx="4047076" cy="4659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19635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tf16401379_wac</Template>
  <TotalTime>317</TotalTime>
  <Words>140</Words>
  <Application>Microsoft Office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MS Shell Dlg 2</vt:lpstr>
      <vt:lpstr>Wingdings</vt:lpstr>
      <vt:lpstr>Wingdings 3</vt:lpstr>
      <vt:lpstr>Madison</vt:lpstr>
      <vt:lpstr>California Housing Data  Story</vt:lpstr>
      <vt:lpstr>Project Roadmap</vt:lpstr>
      <vt:lpstr>California Housing Dataset </vt:lpstr>
      <vt:lpstr>Fully Features’ Correlation &amp; Statistics Analysis Conducted</vt:lpstr>
      <vt:lpstr>6 Machine Learning Models Deployed with Highest Test R2 Score 0.84 Achieved </vt:lpstr>
      <vt:lpstr>Detailed Data Story Visualized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California Housing Data Analysis</dc:title>
  <dc:creator>Tony Zhao</dc:creator>
  <cp:lastModifiedBy>Tony Zhao</cp:lastModifiedBy>
  <cp:revision>33</cp:revision>
  <dcterms:created xsi:type="dcterms:W3CDTF">2021-05-24T02:41:31Z</dcterms:created>
  <dcterms:modified xsi:type="dcterms:W3CDTF">2021-05-27T05:05:05Z</dcterms:modified>
</cp:coreProperties>
</file>

<file path=docProps/thumbnail.jpeg>
</file>